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89B0F0-E467-F8F5-3AE7-4B67D6FA2A2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33AA8D-45A8-FB30-1A59-0DCABC5AAB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11/27/2022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59451B-221A-22F2-D4BB-8ABCA107099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DA10FA-8612-064E-932F-EC3886A2226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9EE4030E-0BE7-48C9-A6F2-11794A320809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69282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11/27/2022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527DB7CF-E7E1-4EB5-A919-5DA3C816A4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9244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D017-E2B6-4242-A7D3-91AA94D51393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8478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EFB5E-CDA5-4C58-A964-1538E5CD4829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211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E1683-13E1-4916-9ABD-3F85A2A4345D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385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DEAA5F-D6FE-492B-81A8-3AD2926152CE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58497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25B454-881D-4FED-9DB9-14CB910C9DB4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80467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AC57-32A4-4ED9-8A5B-FCA8D557B14F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8305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826C5-2012-4F7B-9424-B1A368195D5A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714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C4ED5-C570-4CDD-802B-B10C6C37D712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5030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1A54F-F103-4243-8F1E-B2172210CA3A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02440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E1D06-1DA8-4983-823E-38FD100F355E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59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/>
              <a:t>Click icon to add picture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9D060-B781-49D9-83C2-9E949D74EADB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7383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C090A-ADD9-426A-BADC-1E9A3192920A}" type="datetime1">
              <a:rPr lang="zh-CN" altLang="en-US" smtClean="0"/>
              <a:pPr/>
              <a:t>2022/11/27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417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712858"/>
            <a:ext cx="7826604" cy="707886"/>
          </a:xfrm>
        </p:spPr>
        <p:txBody>
          <a:bodyPr wrap="square">
            <a:spAutoFit/>
          </a:bodyPr>
          <a:lstStyle/>
          <a:p>
            <a:r>
              <a:rPr lang="en-US" altLang="zh-CN" sz="4000" dirty="0">
                <a:latin typeface="Georgia" pitchFamily="18" charset="0"/>
              </a:rPr>
              <a:t>What Kind Of Heart Do You Have?</a:t>
            </a:r>
            <a:endParaRPr lang="zh-CN" altLang="en-US" sz="4000" dirty="0">
              <a:latin typeface="Georgia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646331"/>
          </a:xfrm>
        </p:spPr>
        <p:txBody>
          <a:bodyPr>
            <a:spAutoFit/>
          </a:bodyPr>
          <a:lstStyle/>
          <a:p>
            <a:r>
              <a:rPr lang="en-US" altLang="zh-CN" sz="3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Matthew 13:18-23</a:t>
            </a:r>
            <a:endParaRPr lang="zh-CN" altLang="en-US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1323439"/>
          </a:xfrm>
        </p:spPr>
        <p:txBody>
          <a:bodyPr>
            <a:spAutoFit/>
          </a:bodyPr>
          <a:lstStyle/>
          <a:p>
            <a:pPr algn="l"/>
            <a:r>
              <a:rPr lang="en-US" altLang="zh-CN" sz="4000" cap="small" dirty="0">
                <a:latin typeface="Georgia" pitchFamily="18" charset="0"/>
              </a:rPr>
              <a:t>Did You </a:t>
            </a:r>
            <a:r>
              <a:rPr lang="en-US" altLang="zh-CN" sz="4000" b="1" cap="small" dirty="0">
                <a:latin typeface="Georgia" pitchFamily="18" charset="0"/>
              </a:rPr>
              <a:t>Hear</a:t>
            </a:r>
            <a:r>
              <a:rPr lang="en-US" altLang="zh-CN" sz="4000" cap="small" dirty="0">
                <a:latin typeface="Georgia" pitchFamily="18" charset="0"/>
              </a:rPr>
              <a:t> the Parable of the Sower?</a:t>
            </a:r>
            <a:endParaRPr lang="zh-CN" altLang="en-US" sz="2800" i="1" dirty="0">
              <a:latin typeface="Georgia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65168"/>
            <a:ext cx="8229600" cy="2751522"/>
          </a:xfrm>
        </p:spPr>
        <p:txBody>
          <a:bodyPr>
            <a:spAutoFit/>
          </a:bodyPr>
          <a:lstStyle/>
          <a:p>
            <a:pPr hangingPunct="0"/>
            <a:r>
              <a:rPr lang="en-US" altLang="zh-CN" dirty="0">
                <a:latin typeface="Georgia" pitchFamily="18" charset="0"/>
              </a:rPr>
              <a:t>Did you learn what kind of heart you have?</a:t>
            </a:r>
          </a:p>
          <a:p>
            <a:pPr hangingPunct="0"/>
            <a:r>
              <a:rPr lang="en-US" altLang="zh-CN" dirty="0">
                <a:latin typeface="Georgia" pitchFamily="18" charset="0"/>
              </a:rPr>
              <a:t>Did you learn what kind of heart you must have to be saved?</a:t>
            </a:r>
          </a:p>
          <a:p>
            <a:pPr hangingPunct="0"/>
            <a:r>
              <a:rPr lang="en-US" altLang="zh-CN" dirty="0">
                <a:latin typeface="Georgia" pitchFamily="18" charset="0"/>
              </a:rPr>
              <a:t>What will you do with what you have heard? Acts 2:37-38, 41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769441"/>
          </a:xfrm>
        </p:spPr>
        <p:txBody>
          <a:bodyPr>
            <a:spAutoFit/>
          </a:bodyPr>
          <a:lstStyle/>
          <a:p>
            <a:r>
              <a:rPr lang="en-US" altLang="zh-CN" dirty="0">
                <a:latin typeface="Georgia" pitchFamily="18" charset="0"/>
              </a:rPr>
              <a:t>The Gospel and the Heart</a:t>
            </a:r>
            <a:endParaRPr lang="zh-CN" altLang="en-US" dirty="0">
              <a:latin typeface="Georgia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600986"/>
          </a:xfrm>
        </p:spPr>
        <p:txBody>
          <a:bodyPr>
            <a:spAutoFit/>
          </a:bodyPr>
          <a:lstStyle/>
          <a:p>
            <a:r>
              <a:rPr lang="en-US" altLang="zh-CN" dirty="0">
                <a:latin typeface="Georgia" pitchFamily="18" charset="0"/>
              </a:rPr>
              <a:t>Designed to penetrate hearts and change lives. Acts 2:36-37; James 1:21-23; </a:t>
            </a:r>
            <a:br>
              <a:rPr lang="en-US" altLang="zh-CN" dirty="0">
                <a:latin typeface="Georgia" pitchFamily="18" charset="0"/>
              </a:rPr>
            </a:br>
            <a:r>
              <a:rPr lang="en-US" altLang="zh-CN" dirty="0">
                <a:latin typeface="Georgia" pitchFamily="18" charset="0"/>
              </a:rPr>
              <a:t>Acts 15:8-9</a:t>
            </a:r>
          </a:p>
          <a:p>
            <a:r>
              <a:rPr lang="en-US" altLang="zh-CN" dirty="0">
                <a:latin typeface="Georgia" pitchFamily="18" charset="0"/>
              </a:rPr>
              <a:t>We decide what kind of heart we have. Matthew 13:14-15; 22:37</a:t>
            </a:r>
          </a:p>
          <a:p>
            <a:pPr lvl="1"/>
            <a:r>
              <a:rPr lang="en-US" altLang="zh-CN" dirty="0">
                <a:latin typeface="Georgia" pitchFamily="18" charset="0"/>
              </a:rPr>
              <a:t>God calls on us to choose to have a new heart. Ezekiel 18:30-32</a:t>
            </a:r>
            <a:endParaRPr lang="zh-CN" altLang="en-US" dirty="0">
              <a:latin typeface="Georgia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1261884"/>
          </a:xfrm>
        </p:spPr>
        <p:txBody>
          <a:bodyPr>
            <a:spAutoFit/>
          </a:bodyPr>
          <a:lstStyle/>
          <a:p>
            <a:r>
              <a:rPr lang="en-US" altLang="zh-CN" dirty="0">
                <a:latin typeface="Georgia" pitchFamily="18" charset="0"/>
              </a:rPr>
              <a:t>The Parable of the Sower</a:t>
            </a:r>
            <a:br>
              <a:rPr lang="en-US" altLang="zh-CN" dirty="0">
                <a:latin typeface="Georgia" pitchFamily="18" charset="0"/>
              </a:rPr>
            </a:br>
            <a:r>
              <a:rPr lang="en-US" altLang="zh-CN" sz="3200" dirty="0">
                <a:latin typeface="Georgia" pitchFamily="18" charset="0"/>
              </a:rPr>
              <a:t>Matthew 13:3-9</a:t>
            </a:r>
            <a:endParaRPr lang="zh-CN" altLang="en-US" sz="3200" dirty="0">
              <a:latin typeface="Georgia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52600"/>
            <a:ext cx="8351520" cy="3453253"/>
          </a:xfrm>
        </p:spPr>
        <p:txBody>
          <a:bodyPr>
            <a:spAutoFit/>
          </a:bodyPr>
          <a:lstStyle/>
          <a:p>
            <a:r>
              <a:rPr lang="en-US" altLang="zh-CN" sz="2800" dirty="0">
                <a:latin typeface="Georgia" pitchFamily="18" charset="0"/>
              </a:rPr>
              <a:t>Gives discernment and understanding to those ready to hear truth. 13:10-12, 16-17; Mark 4:13</a:t>
            </a:r>
          </a:p>
          <a:p>
            <a:r>
              <a:rPr lang="en-US" altLang="zh-CN" sz="2800" dirty="0">
                <a:latin typeface="Georgia" pitchFamily="18" charset="0"/>
              </a:rPr>
              <a:t>The dull, hard heart will not listen, learn, and live, Matthew 13:14-15</a:t>
            </a:r>
          </a:p>
          <a:p>
            <a:r>
              <a:rPr lang="en-US" altLang="zh-CN" sz="2800" i="1" dirty="0">
                <a:latin typeface="Georgia" pitchFamily="18" charset="0"/>
              </a:rPr>
              <a:t>“Therefore, hear the parable of the </a:t>
            </a:r>
            <a:r>
              <a:rPr lang="en-US" altLang="zh-CN" sz="2800" i="1" dirty="0" err="1">
                <a:latin typeface="Georgia" pitchFamily="18" charset="0"/>
              </a:rPr>
              <a:t>sower</a:t>
            </a:r>
            <a:r>
              <a:rPr lang="en-US" altLang="zh-CN" sz="2800" i="1" dirty="0">
                <a:latin typeface="Georgia" pitchFamily="18" charset="0"/>
              </a:rPr>
              <a:t>,”</a:t>
            </a:r>
            <a:r>
              <a:rPr lang="en-US" altLang="zh-CN" sz="2800" dirty="0">
                <a:latin typeface="Georgia" pitchFamily="18" charset="0"/>
              </a:rPr>
              <a:t> 13:18</a:t>
            </a:r>
          </a:p>
          <a:p>
            <a:pPr lvl="1"/>
            <a:r>
              <a:rPr lang="en-US" altLang="zh-CN" dirty="0">
                <a:latin typeface="Georgia" pitchFamily="18" charset="0"/>
              </a:rPr>
              <a:t>Attend to, consider, perceive what is said.</a:t>
            </a:r>
          </a:p>
          <a:p>
            <a:pPr marL="0" indent="0" algn="ctr">
              <a:buNone/>
            </a:pPr>
            <a:r>
              <a:rPr lang="en-US" altLang="zh-CN" sz="2800" b="1" dirty="0">
                <a:latin typeface="Georgia" pitchFamily="18" charset="0"/>
              </a:rPr>
              <a:t>What kind of heart do you have?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1138773"/>
          </a:xfrm>
        </p:spPr>
        <p:txBody>
          <a:bodyPr>
            <a:spAutoFit/>
          </a:bodyPr>
          <a:lstStyle/>
          <a:p>
            <a:pPr algn="l"/>
            <a:r>
              <a:rPr lang="en-US" altLang="zh-CN" sz="4000" u="sng" cap="small" dirty="0">
                <a:latin typeface="Georgia" pitchFamily="18" charset="0"/>
              </a:rPr>
              <a:t>Wayside</a:t>
            </a:r>
            <a:r>
              <a:rPr lang="en-US" altLang="zh-CN" sz="4000" cap="small" dirty="0">
                <a:latin typeface="Georgia" pitchFamily="18" charset="0"/>
              </a:rPr>
              <a:t>: Hard, Closed Heart</a:t>
            </a:r>
            <a:br>
              <a:rPr lang="en-US" altLang="zh-CN" sz="4000" cap="small" dirty="0">
                <a:latin typeface="Georgia" pitchFamily="18" charset="0"/>
              </a:rPr>
            </a:br>
            <a:r>
              <a:rPr lang="en-US" altLang="zh-CN" sz="2800" dirty="0">
                <a:latin typeface="Georgia" pitchFamily="18" charset="0"/>
              </a:rPr>
              <a:t>Matthew 13:19</a:t>
            </a:r>
            <a:endParaRPr lang="zh-CN" altLang="en-US" sz="2800" dirty="0">
              <a:latin typeface="Georgia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396369"/>
            <a:ext cx="8229600" cy="4525963"/>
          </a:xfrm>
        </p:spPr>
        <p:txBody>
          <a:bodyPr>
            <a:spAutoFit/>
          </a:bodyPr>
          <a:lstStyle/>
          <a:p>
            <a:r>
              <a:rPr lang="en-US" altLang="zh-CN" b="1" dirty="0">
                <a:latin typeface="Georgia" pitchFamily="18" charset="0"/>
              </a:rPr>
              <a:t>Chooses not to understand the word.</a:t>
            </a:r>
          </a:p>
          <a:p>
            <a:pPr marL="511175" lvl="1"/>
            <a:r>
              <a:rPr lang="en-US" altLang="zh-CN" dirty="0">
                <a:latin typeface="Georgia" pitchFamily="18" charset="0"/>
              </a:rPr>
              <a:t>We choose to understand the truth. (John 7:17)</a:t>
            </a:r>
          </a:p>
          <a:p>
            <a:pPr marL="511175" lvl="1"/>
            <a:r>
              <a:rPr lang="en-US" altLang="zh-CN" dirty="0">
                <a:latin typeface="Georgia" pitchFamily="18" charset="0"/>
              </a:rPr>
              <a:t>When the devil is not resisted, belief is rejected and salvation is prevented. Luke 8:12</a:t>
            </a:r>
          </a:p>
          <a:p>
            <a:pPr marL="511175" lvl="1"/>
            <a:r>
              <a:rPr lang="en-US" altLang="zh-CN" u="sng" cap="small" dirty="0">
                <a:latin typeface="Georgia" pitchFamily="18" charset="0"/>
              </a:rPr>
              <a:t>Refutes</a:t>
            </a:r>
            <a:r>
              <a:rPr lang="en-US" altLang="zh-CN" cap="small" dirty="0">
                <a:latin typeface="Georgia" pitchFamily="18" charset="0"/>
              </a:rPr>
              <a:t> “Calvinism” – the direct operation of the Holy Spirit for salvation!</a:t>
            </a:r>
          </a:p>
          <a:p>
            <a:pPr marL="911225" lvl="2"/>
            <a:r>
              <a:rPr lang="en-US" altLang="zh-CN" sz="2600" dirty="0">
                <a:latin typeface="Georgia" pitchFamily="18" charset="0"/>
              </a:rPr>
              <a:t>Heart receives God’s word or is hardened to it </a:t>
            </a:r>
            <a:r>
              <a:rPr lang="en-US" altLang="zh-CN" sz="2600" i="1" u="sng" dirty="0">
                <a:latin typeface="Georgia" pitchFamily="18" charset="0"/>
              </a:rPr>
              <a:t>by choice</a:t>
            </a:r>
            <a:r>
              <a:rPr lang="en-US" altLang="zh-CN" sz="2600" i="1" dirty="0">
                <a:latin typeface="Georgia" pitchFamily="18" charset="0"/>
              </a:rPr>
              <a:t>.</a:t>
            </a:r>
            <a:r>
              <a:rPr lang="en-US" altLang="zh-CN" sz="2600" dirty="0">
                <a:latin typeface="Georgia" pitchFamily="18" charset="0"/>
              </a:rPr>
              <a:t> Hebrews 3:7-8 (10)</a:t>
            </a:r>
          </a:p>
          <a:p>
            <a:pPr marL="911225" lvl="2"/>
            <a:r>
              <a:rPr lang="en-US" altLang="zh-CN" sz="2600" dirty="0">
                <a:latin typeface="Georgia" pitchFamily="18" charset="0"/>
              </a:rPr>
              <a:t>cf. Pharoah’s heart.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1138773"/>
          </a:xfrm>
        </p:spPr>
        <p:txBody>
          <a:bodyPr>
            <a:spAutoFit/>
          </a:bodyPr>
          <a:lstStyle/>
          <a:p>
            <a:pPr algn="l"/>
            <a:r>
              <a:rPr lang="en-US" altLang="zh-CN" sz="4000" u="sng" cap="small" dirty="0">
                <a:latin typeface="Georgia" pitchFamily="18" charset="0"/>
              </a:rPr>
              <a:t>Wayside</a:t>
            </a:r>
            <a:r>
              <a:rPr lang="en-US" altLang="zh-CN" sz="4000" cap="small" dirty="0">
                <a:latin typeface="Georgia" pitchFamily="18" charset="0"/>
              </a:rPr>
              <a:t>: Hard, Closed Heart</a:t>
            </a:r>
            <a:br>
              <a:rPr lang="en-US" altLang="zh-CN" sz="4000" cap="small" dirty="0">
                <a:latin typeface="Georgia" pitchFamily="18" charset="0"/>
              </a:rPr>
            </a:br>
            <a:r>
              <a:rPr lang="en-US" altLang="zh-CN" sz="2800" dirty="0">
                <a:latin typeface="Georgia" pitchFamily="18" charset="0"/>
              </a:rPr>
              <a:t>Matthew 13:19</a:t>
            </a:r>
            <a:endParaRPr lang="zh-CN" altLang="en-US" sz="2800" dirty="0">
              <a:latin typeface="Georgia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3490186"/>
          </a:xfrm>
        </p:spPr>
        <p:txBody>
          <a:bodyPr>
            <a:spAutoFit/>
          </a:bodyPr>
          <a:lstStyle/>
          <a:p>
            <a:r>
              <a:rPr lang="en-US" altLang="zh-CN" b="1" dirty="0">
                <a:latin typeface="Georgia" pitchFamily="18" charset="0"/>
              </a:rPr>
              <a:t>What leads one to a hard, closed heart?</a:t>
            </a:r>
          </a:p>
          <a:p>
            <a:pPr marL="569913" lvl="1" indent="-344488"/>
            <a:r>
              <a:rPr lang="en-US" altLang="zh-CN" dirty="0">
                <a:latin typeface="Georgia" pitchFamily="18" charset="0"/>
              </a:rPr>
              <a:t>Sin. Hebrews 3:12-14 (Deceitful, alluring, captivating)</a:t>
            </a:r>
          </a:p>
          <a:p>
            <a:pPr marL="569913" lvl="1" indent="-344488"/>
            <a:r>
              <a:rPr lang="en-US" altLang="zh-CN" dirty="0">
                <a:latin typeface="Georgia" pitchFamily="18" charset="0"/>
              </a:rPr>
              <a:t>Ingratitude and pride. Romans 1:21-22</a:t>
            </a:r>
          </a:p>
          <a:p>
            <a:pPr marL="569913" lvl="1" indent="-344488"/>
            <a:r>
              <a:rPr lang="en-US" altLang="zh-CN" dirty="0">
                <a:latin typeface="Georgia" pitchFamily="18" charset="0"/>
              </a:rPr>
              <a:t>Gospel is viewed as foolishness.</a:t>
            </a:r>
            <a:br>
              <a:rPr lang="en-US" altLang="zh-CN" dirty="0">
                <a:latin typeface="Georgia" pitchFamily="18" charset="0"/>
              </a:rPr>
            </a:br>
            <a:r>
              <a:rPr lang="en-US" altLang="zh-CN" dirty="0">
                <a:latin typeface="Georgia" pitchFamily="18" charset="0"/>
              </a:rPr>
              <a:t>1 Corinthians 1:23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5478"/>
            <a:ext cx="8229600" cy="1138773"/>
          </a:xfrm>
        </p:spPr>
        <p:txBody>
          <a:bodyPr>
            <a:spAutoFit/>
          </a:bodyPr>
          <a:lstStyle/>
          <a:p>
            <a:pPr algn="l"/>
            <a:r>
              <a:rPr lang="en-US" altLang="zh-CN" sz="4000" u="sng" cap="small" dirty="0">
                <a:latin typeface="Georgia" pitchFamily="18" charset="0"/>
              </a:rPr>
              <a:t>Wayside</a:t>
            </a:r>
            <a:r>
              <a:rPr lang="en-US" altLang="zh-CN" sz="4000" cap="small" dirty="0">
                <a:latin typeface="Georgia" pitchFamily="18" charset="0"/>
              </a:rPr>
              <a:t>: Hard, Closed Heart</a:t>
            </a:r>
            <a:br>
              <a:rPr lang="en-US" altLang="zh-CN" sz="4000" cap="small" dirty="0">
                <a:latin typeface="Georgia" pitchFamily="18" charset="0"/>
              </a:rPr>
            </a:br>
            <a:r>
              <a:rPr lang="en-US" altLang="zh-CN" sz="2800" dirty="0">
                <a:latin typeface="Georgia" pitchFamily="18" charset="0"/>
              </a:rPr>
              <a:t>Matthew 13:19</a:t>
            </a:r>
            <a:endParaRPr lang="zh-CN" altLang="en-US" sz="2800" dirty="0">
              <a:latin typeface="Georgia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00665"/>
            <a:ext cx="8229600" cy="4370427"/>
          </a:xfrm>
        </p:spPr>
        <p:txBody>
          <a:bodyPr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CN" b="1" dirty="0">
                <a:latin typeface="Georgia" pitchFamily="18" charset="0"/>
              </a:rPr>
              <a:t>Does this describe your heart toward God’s word?</a:t>
            </a:r>
          </a:p>
          <a:p>
            <a:pPr lvl="1">
              <a:spcBef>
                <a:spcPts val="300"/>
              </a:spcBef>
            </a:pPr>
            <a:r>
              <a:rPr lang="en-US" dirty="0">
                <a:latin typeface="Georgia" pitchFamily="18" charset="0"/>
              </a:rPr>
              <a:t>When you hear its message about </a:t>
            </a:r>
            <a:r>
              <a:rPr lang="en-US" i="1" dirty="0">
                <a:latin typeface="Georgia" pitchFamily="18" charset="0"/>
              </a:rPr>
              <a:t>Jesus/Christ?</a:t>
            </a:r>
          </a:p>
          <a:p>
            <a:pPr lvl="1">
              <a:spcBef>
                <a:spcPts val="300"/>
              </a:spcBef>
            </a:pPr>
            <a:r>
              <a:rPr lang="en-US" dirty="0">
                <a:latin typeface="Georgia" pitchFamily="18" charset="0"/>
              </a:rPr>
              <a:t>When you hear its message about </a:t>
            </a:r>
            <a:r>
              <a:rPr lang="en-US" i="1" dirty="0">
                <a:latin typeface="Georgia" pitchFamily="18" charset="0"/>
              </a:rPr>
              <a:t>sin and salvation</a:t>
            </a:r>
            <a:r>
              <a:rPr lang="en-US" dirty="0">
                <a:latin typeface="Georgia" pitchFamily="18" charset="0"/>
              </a:rPr>
              <a:t>?</a:t>
            </a:r>
          </a:p>
          <a:p>
            <a:pPr lvl="1">
              <a:spcBef>
                <a:spcPts val="300"/>
              </a:spcBef>
            </a:pPr>
            <a:r>
              <a:rPr lang="en-US" dirty="0">
                <a:latin typeface="Georgia" pitchFamily="18" charset="0"/>
              </a:rPr>
              <a:t>When you hear its </a:t>
            </a:r>
            <a:r>
              <a:rPr lang="en-US" i="1" dirty="0">
                <a:latin typeface="Georgia" pitchFamily="18" charset="0"/>
              </a:rPr>
              <a:t>plan of salvation</a:t>
            </a:r>
            <a:r>
              <a:rPr lang="en-US" dirty="0">
                <a:latin typeface="Georgia" pitchFamily="18" charset="0"/>
              </a:rPr>
              <a:t>?</a:t>
            </a:r>
          </a:p>
          <a:p>
            <a:pPr>
              <a:spcBef>
                <a:spcPts val="300"/>
              </a:spcBef>
            </a:pPr>
            <a:r>
              <a:rPr lang="en-US" dirty="0">
                <a:latin typeface="Georgia" pitchFamily="18" charset="0"/>
              </a:rPr>
              <a:t>Do not let the devil snatch the word from your heart! Matthew 13:19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00638" y="146304"/>
            <a:ext cx="8385142" cy="1138773"/>
          </a:xfrm>
        </p:spPr>
        <p:txBody>
          <a:bodyPr wrap="square">
            <a:spAutoFit/>
          </a:bodyPr>
          <a:lstStyle/>
          <a:p>
            <a:pPr algn="l"/>
            <a:r>
              <a:rPr lang="en-US" altLang="zh-CN" sz="4000" u="sng" cap="small" dirty="0">
                <a:latin typeface="Georgia" pitchFamily="18" charset="0"/>
              </a:rPr>
              <a:t>Stony</a:t>
            </a:r>
            <a:r>
              <a:rPr lang="en-US" altLang="zh-CN" sz="4000" cap="small" dirty="0">
                <a:latin typeface="Georgia" pitchFamily="18" charset="0"/>
              </a:rPr>
              <a:t>: Shallow, Emotional Heart</a:t>
            </a:r>
            <a:br>
              <a:rPr lang="en-US" altLang="zh-CN" sz="4000" cap="small" dirty="0">
                <a:latin typeface="Georgia" pitchFamily="18" charset="0"/>
              </a:rPr>
            </a:br>
            <a:r>
              <a:rPr lang="en-US" altLang="zh-CN" sz="2800" dirty="0">
                <a:latin typeface="Georgia" pitchFamily="18" charset="0"/>
              </a:rPr>
              <a:t>Matthew 13:20-21</a:t>
            </a:r>
            <a:endParaRPr lang="zh-CN" altLang="en-US" sz="2800" dirty="0">
              <a:latin typeface="Georgia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39622"/>
            <a:ext cx="8229600" cy="4508927"/>
          </a:xfrm>
        </p:spPr>
        <p:txBody>
          <a:bodyPr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CN" sz="2800" b="1" dirty="0">
                <a:latin typeface="Georgia" pitchFamily="18" charset="0"/>
              </a:rPr>
              <a:t>Failure to count the cost of discipleship is a heart problem.</a:t>
            </a:r>
            <a:r>
              <a:rPr lang="en-US" altLang="zh-CN" sz="2800" dirty="0">
                <a:latin typeface="Georgia" pitchFamily="18" charset="0"/>
              </a:rPr>
              <a:t> Luke 9:57-62</a:t>
            </a:r>
            <a:endParaRPr lang="en-US" altLang="zh-CN" b="1" dirty="0">
              <a:latin typeface="Georgia" pitchFamily="18" charset="0"/>
            </a:endParaRPr>
          </a:p>
          <a:p>
            <a:pPr lvl="1">
              <a:spcBef>
                <a:spcPts val="300"/>
              </a:spcBef>
            </a:pPr>
            <a:r>
              <a:rPr lang="en-US" altLang="zh-CN" dirty="0">
                <a:latin typeface="Georgia" pitchFamily="18" charset="0"/>
              </a:rPr>
              <a:t>Joyful beginning. Acts 8:39; 16:34</a:t>
            </a:r>
          </a:p>
          <a:p>
            <a:pPr lvl="1">
              <a:spcBef>
                <a:spcPts val="300"/>
              </a:spcBef>
            </a:pPr>
            <a:r>
              <a:rPr lang="en-US" altLang="zh-CN" dirty="0">
                <a:latin typeface="Georgia" pitchFamily="18" charset="0"/>
              </a:rPr>
              <a:t>But, no root (13:21). Luke 14:25-33</a:t>
            </a:r>
          </a:p>
          <a:p>
            <a:pPr lvl="1">
              <a:spcBef>
                <a:spcPts val="300"/>
              </a:spcBef>
            </a:pPr>
            <a:r>
              <a:rPr lang="en-US" altLang="zh-CN" dirty="0">
                <a:latin typeface="Georgia" pitchFamily="18" charset="0"/>
              </a:rPr>
              <a:t>Tests of faith come. 13:21; Proverbs 24:10, 16</a:t>
            </a:r>
          </a:p>
          <a:p>
            <a:pPr lvl="1">
              <a:spcBef>
                <a:spcPts val="300"/>
              </a:spcBef>
            </a:pPr>
            <a:r>
              <a:rPr lang="en-US" altLang="zh-CN" u="sng" cap="small" dirty="0">
                <a:latin typeface="Georgia" pitchFamily="18" charset="0"/>
              </a:rPr>
              <a:t>Refutes</a:t>
            </a:r>
            <a:r>
              <a:rPr lang="en-US" altLang="zh-CN" dirty="0">
                <a:latin typeface="Georgia" pitchFamily="18" charset="0"/>
              </a:rPr>
              <a:t> “CALVINISM” </a:t>
            </a:r>
            <a:r>
              <a:rPr lang="en-US" altLang="zh-CN" cap="small" dirty="0">
                <a:latin typeface="Georgia" pitchFamily="18" charset="0"/>
              </a:rPr>
              <a:t>once saved, always saved.</a:t>
            </a:r>
            <a:r>
              <a:rPr lang="en-US" altLang="zh-CN" dirty="0">
                <a:latin typeface="Georgia" pitchFamily="18" charset="0"/>
              </a:rPr>
              <a:t> Luke 8:13</a:t>
            </a:r>
          </a:p>
          <a:p>
            <a:pPr>
              <a:spcBef>
                <a:spcPts val="300"/>
              </a:spcBef>
            </a:pPr>
            <a:r>
              <a:rPr lang="en-US" altLang="zh-CN" sz="2800" b="1" dirty="0">
                <a:latin typeface="Georgia" pitchFamily="18" charset="0"/>
              </a:rPr>
              <a:t>Immediately stumbles. </a:t>
            </a:r>
            <a:r>
              <a:rPr lang="en-US" altLang="zh-CN" sz="2800" dirty="0">
                <a:latin typeface="Georgia" pitchFamily="18" charset="0"/>
              </a:rPr>
              <a:t>13:21 (cf. 24:9-13)</a:t>
            </a:r>
          </a:p>
          <a:p>
            <a:pPr lvl="1">
              <a:spcBef>
                <a:spcPts val="300"/>
              </a:spcBef>
            </a:pPr>
            <a:r>
              <a:rPr lang="en-US" altLang="zh-CN" sz="2400" dirty="0">
                <a:latin typeface="Georgia" pitchFamily="18" charset="0"/>
              </a:rPr>
              <a:t>Without deep faith we will separate ourselves from the love of Christ! Romans 8:37-39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1138773"/>
          </a:xfrm>
        </p:spPr>
        <p:txBody>
          <a:bodyPr>
            <a:spAutoFit/>
          </a:bodyPr>
          <a:lstStyle/>
          <a:p>
            <a:pPr algn="l"/>
            <a:r>
              <a:rPr lang="en-US" altLang="zh-CN" sz="4000" u="sng" cap="small" dirty="0">
                <a:latin typeface="Georgia" pitchFamily="18" charset="0"/>
              </a:rPr>
              <a:t>thorny</a:t>
            </a:r>
            <a:r>
              <a:rPr lang="en-US" altLang="zh-CN" sz="4000" cap="small" dirty="0">
                <a:latin typeface="Georgia" pitchFamily="18" charset="0"/>
              </a:rPr>
              <a:t>: Over-Crowded Heart</a:t>
            </a:r>
            <a:br>
              <a:rPr lang="en-US" altLang="zh-CN" sz="4000" cap="small" dirty="0">
                <a:latin typeface="Georgia" pitchFamily="18" charset="0"/>
              </a:rPr>
            </a:br>
            <a:r>
              <a:rPr lang="en-US" altLang="zh-CN" sz="2800" dirty="0">
                <a:latin typeface="Georgia" pitchFamily="18" charset="0"/>
              </a:rPr>
              <a:t>Matthew 13:22</a:t>
            </a:r>
            <a:endParaRPr lang="zh-CN" altLang="en-US" sz="2800" dirty="0">
              <a:latin typeface="Georgia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8600" y="1584960"/>
            <a:ext cx="8686800" cy="4154984"/>
          </a:xfrm>
        </p:spPr>
        <p:txBody>
          <a:bodyPr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CN" sz="2800" b="1" dirty="0">
                <a:latin typeface="Georgia" pitchFamily="18" charset="0"/>
              </a:rPr>
              <a:t>Does not make room for God’s word</a:t>
            </a:r>
            <a:r>
              <a:rPr lang="en-US" altLang="zh-CN" sz="2800" dirty="0">
                <a:latin typeface="Georgia" pitchFamily="18" charset="0"/>
              </a:rPr>
              <a:t>. </a:t>
            </a:r>
            <a:br>
              <a:rPr lang="en-US" altLang="zh-CN" sz="2800" dirty="0">
                <a:latin typeface="Georgia" pitchFamily="18" charset="0"/>
              </a:rPr>
            </a:br>
            <a:r>
              <a:rPr lang="en-US" altLang="zh-CN" sz="2800" dirty="0">
                <a:latin typeface="Georgia" pitchFamily="18" charset="0"/>
              </a:rPr>
              <a:t>Mark 4:19 (Luke 8:14)</a:t>
            </a:r>
            <a:endParaRPr lang="en-US" altLang="zh-CN" b="1" dirty="0">
              <a:latin typeface="Georgia" pitchFamily="18" charset="0"/>
            </a:endParaRPr>
          </a:p>
          <a:p>
            <a:pPr marL="628650" lvl="1" indent="-287338">
              <a:spcBef>
                <a:spcPts val="300"/>
              </a:spcBef>
            </a:pPr>
            <a:r>
              <a:rPr lang="en-US" altLang="zh-CN" dirty="0">
                <a:latin typeface="Georgia" pitchFamily="18" charset="0"/>
              </a:rPr>
              <a:t>Double-minded, unstable, impure. James 1:8; 4:8</a:t>
            </a:r>
          </a:p>
          <a:p>
            <a:pPr marL="914400" lvl="2" indent="-285750">
              <a:spcBef>
                <a:spcPts val="300"/>
              </a:spcBef>
            </a:pPr>
            <a:r>
              <a:rPr lang="en-US" altLang="zh-CN" sz="2700" dirty="0">
                <a:latin typeface="Georgia" pitchFamily="18" charset="0"/>
              </a:rPr>
              <a:t>Cares of the world. Matthew 6:24</a:t>
            </a:r>
          </a:p>
          <a:p>
            <a:pPr marL="914400" lvl="2" indent="-285750">
              <a:spcBef>
                <a:spcPts val="300"/>
              </a:spcBef>
            </a:pPr>
            <a:r>
              <a:rPr lang="en-US" altLang="zh-CN" sz="2700" dirty="0">
                <a:latin typeface="Georgia" pitchFamily="18" charset="0"/>
              </a:rPr>
              <a:t>Deceitfulness of riches. Luke 12:15</a:t>
            </a:r>
          </a:p>
          <a:p>
            <a:pPr marL="914400" lvl="2" indent="-285750">
              <a:spcBef>
                <a:spcPts val="300"/>
              </a:spcBef>
            </a:pPr>
            <a:r>
              <a:rPr lang="en-US" altLang="zh-CN" sz="2700" dirty="0">
                <a:latin typeface="Georgia" pitchFamily="18" charset="0"/>
              </a:rPr>
              <a:t>Desire of other things (pleasures). Proverbs 23:23</a:t>
            </a:r>
          </a:p>
          <a:p>
            <a:pPr marL="228600" indent="-287338">
              <a:spcBef>
                <a:spcPts val="300"/>
              </a:spcBef>
            </a:pPr>
            <a:r>
              <a:rPr lang="en-US" altLang="zh-CN" sz="2800" b="1" dirty="0">
                <a:latin typeface="Georgia" pitchFamily="18" charset="0"/>
              </a:rPr>
              <a:t>Forgets its cleansing from sin.</a:t>
            </a:r>
            <a:r>
              <a:rPr lang="en-US" altLang="zh-CN" sz="2800" dirty="0">
                <a:latin typeface="Georgia" pitchFamily="18" charset="0"/>
              </a:rPr>
              <a:t> 2 Peter 1:8-9</a:t>
            </a:r>
          </a:p>
          <a:p>
            <a:pPr marL="628650" lvl="1" indent="-287338">
              <a:spcBef>
                <a:spcPts val="300"/>
              </a:spcBef>
            </a:pPr>
            <a:r>
              <a:rPr lang="en-US" altLang="zh-CN" u="sng" cap="small" dirty="0">
                <a:latin typeface="Georgia" pitchFamily="18" charset="0"/>
              </a:rPr>
              <a:t>Refutes</a:t>
            </a:r>
            <a:r>
              <a:rPr lang="en-US" altLang="zh-CN" cap="small" dirty="0">
                <a:latin typeface="Georgia" pitchFamily="18" charset="0"/>
              </a:rPr>
              <a:t> “CALVINISM” unconditional election </a:t>
            </a:r>
            <a:r>
              <a:rPr lang="en-US" altLang="zh-CN" dirty="0">
                <a:latin typeface="Georgia" pitchFamily="18" charset="0"/>
              </a:rPr>
              <a:t>(1 Timothy 2:4)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46304"/>
            <a:ext cx="8229600" cy="1138773"/>
          </a:xfrm>
        </p:spPr>
        <p:txBody>
          <a:bodyPr>
            <a:spAutoFit/>
          </a:bodyPr>
          <a:lstStyle/>
          <a:p>
            <a:pPr algn="l"/>
            <a:r>
              <a:rPr lang="en-US" altLang="zh-CN" sz="4000" u="sng" cap="small" dirty="0">
                <a:latin typeface="Georgia" pitchFamily="18" charset="0"/>
              </a:rPr>
              <a:t>Good</a:t>
            </a:r>
            <a:r>
              <a:rPr lang="en-US" altLang="zh-CN" sz="4000" cap="small" dirty="0">
                <a:latin typeface="Georgia" pitchFamily="18" charset="0"/>
              </a:rPr>
              <a:t>: Honest and Good Heart</a:t>
            </a:r>
            <a:br>
              <a:rPr lang="en-US" altLang="zh-CN" sz="4000" cap="small" dirty="0">
                <a:latin typeface="Georgia" pitchFamily="18" charset="0"/>
              </a:rPr>
            </a:br>
            <a:r>
              <a:rPr lang="en-US" altLang="zh-CN" sz="2800" dirty="0">
                <a:latin typeface="Georgia" pitchFamily="18" charset="0"/>
              </a:rPr>
              <a:t>Matthew 13:23</a:t>
            </a:r>
            <a:endParaRPr lang="zh-CN" altLang="en-US" sz="2800" dirty="0">
              <a:latin typeface="Georgia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5120" y="1249049"/>
            <a:ext cx="8361680" cy="4532010"/>
          </a:xfrm>
        </p:spPr>
        <p:txBody>
          <a:bodyPr>
            <a:spAutoFit/>
          </a:bodyPr>
          <a:lstStyle/>
          <a:p>
            <a:pPr>
              <a:spcBef>
                <a:spcPts val="300"/>
              </a:spcBef>
            </a:pPr>
            <a:r>
              <a:rPr lang="en-US" altLang="zh-CN" sz="2800" b="1" dirty="0">
                <a:latin typeface="Georgia" pitchFamily="18" charset="0"/>
              </a:rPr>
              <a:t>Hears, understands, and receives the word</a:t>
            </a:r>
            <a:r>
              <a:rPr lang="en-US" altLang="zh-CN" sz="2800" dirty="0">
                <a:latin typeface="Georgia" pitchFamily="18" charset="0"/>
              </a:rPr>
              <a:t>. Mark 4:20</a:t>
            </a:r>
            <a:endParaRPr lang="en-US" altLang="zh-CN" b="1" dirty="0">
              <a:latin typeface="Georgia" pitchFamily="18" charset="0"/>
            </a:endParaRPr>
          </a:p>
          <a:p>
            <a:pPr marL="628650" lvl="1" indent="-287338">
              <a:spcBef>
                <a:spcPts val="300"/>
              </a:spcBef>
            </a:pPr>
            <a:r>
              <a:rPr lang="en-US" altLang="zh-CN" dirty="0">
                <a:latin typeface="Georgia" pitchFamily="18" charset="0"/>
              </a:rPr>
              <a:t>Renewed by the word of God. John 15:4-5, 7; Ephesians 4:20-24 (23); James 1:21</a:t>
            </a:r>
          </a:p>
          <a:p>
            <a:pPr marL="628650" lvl="1" indent="-287338">
              <a:spcBef>
                <a:spcPts val="300"/>
              </a:spcBef>
            </a:pPr>
            <a:r>
              <a:rPr lang="en-US" altLang="zh-CN" dirty="0">
                <a:latin typeface="Georgia" pitchFamily="18" charset="0"/>
              </a:rPr>
              <a:t>Says: </a:t>
            </a:r>
            <a:r>
              <a:rPr lang="en-US" altLang="zh-CN" i="1" dirty="0">
                <a:latin typeface="Georgia" pitchFamily="18" charset="0"/>
              </a:rPr>
              <a:t>“What must I do to be saved?”</a:t>
            </a:r>
            <a:r>
              <a:rPr lang="en-US" altLang="zh-CN" dirty="0">
                <a:latin typeface="Georgia" pitchFamily="18" charset="0"/>
              </a:rPr>
              <a:t> Acts 16:30</a:t>
            </a:r>
          </a:p>
          <a:p>
            <a:pPr marL="1028700" lvl="2" indent="-287338">
              <a:spcBef>
                <a:spcPts val="300"/>
              </a:spcBef>
            </a:pPr>
            <a:r>
              <a:rPr lang="en-US" altLang="zh-CN" sz="2600" u="sng" cap="small" dirty="0">
                <a:latin typeface="Georgia" pitchFamily="18" charset="0"/>
              </a:rPr>
              <a:t>Refutes</a:t>
            </a:r>
            <a:r>
              <a:rPr lang="en-US" altLang="zh-CN" sz="2600" cap="small" dirty="0">
                <a:latin typeface="Georgia" pitchFamily="18" charset="0"/>
              </a:rPr>
              <a:t> “CALVINISM” total, hereditary depravity</a:t>
            </a:r>
          </a:p>
          <a:p>
            <a:pPr marL="228600" indent="-287338">
              <a:spcBef>
                <a:spcPts val="300"/>
              </a:spcBef>
            </a:pPr>
            <a:r>
              <a:rPr lang="en-US" altLang="zh-CN" sz="2800" b="1" dirty="0">
                <a:latin typeface="Georgia" pitchFamily="18" charset="0"/>
              </a:rPr>
              <a:t>Bears fruit by patient obedience.</a:t>
            </a:r>
            <a:r>
              <a:rPr lang="en-US" altLang="zh-CN" sz="2800" dirty="0">
                <a:latin typeface="Georgia" pitchFamily="18" charset="0"/>
              </a:rPr>
              <a:t> Luke 8:15</a:t>
            </a:r>
          </a:p>
          <a:p>
            <a:pPr marL="628650" lvl="1" indent="-287338">
              <a:spcBef>
                <a:spcPts val="300"/>
              </a:spcBef>
            </a:pPr>
            <a:r>
              <a:rPr lang="en-US" altLang="zh-CN" dirty="0">
                <a:latin typeface="Georgia" pitchFamily="18" charset="0"/>
              </a:rPr>
              <a:t>Endure by continuing to do good works. Matthew 10:22; Romans 2:7; Galatians 6:9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492875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eorgia" pitchFamily="18" charset="0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eorgia" pitchFamily="18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ur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616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Georgia</vt:lpstr>
      <vt:lpstr>Rural</vt:lpstr>
      <vt:lpstr>What Kind Of Heart Do You Have?</vt:lpstr>
      <vt:lpstr>The Gospel and the Heart</vt:lpstr>
      <vt:lpstr>The Parable of the Sower Matthew 13:3-9</vt:lpstr>
      <vt:lpstr>Wayside: Hard, Closed Heart Matthew 13:19</vt:lpstr>
      <vt:lpstr>Wayside: Hard, Closed Heart Matthew 13:19</vt:lpstr>
      <vt:lpstr>Wayside: Hard, Closed Heart Matthew 13:19</vt:lpstr>
      <vt:lpstr>Stony: Shallow, Emotional Heart Matthew 13:20-21</vt:lpstr>
      <vt:lpstr>thorny: Over-Crowded Heart Matthew 13:22</vt:lpstr>
      <vt:lpstr>Good: Honest and Good Heart Matthew 13:23</vt:lpstr>
      <vt:lpstr>Did You Hear the Parable of the Sower?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Kind Of Heart Do You Have?</dc:title>
  <dc:creator>Micky Galloway</dc:creator>
  <cp:lastModifiedBy>Richard Lidh</cp:lastModifiedBy>
  <cp:revision>9</cp:revision>
  <cp:lastPrinted>2022-11-27T23:24:43Z</cp:lastPrinted>
  <dcterms:created xsi:type="dcterms:W3CDTF">2022-11-26T22:46:01Z</dcterms:created>
  <dcterms:modified xsi:type="dcterms:W3CDTF">2022-11-27T23:24:57Z</dcterms:modified>
</cp:coreProperties>
</file>